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2" r:id="rId3"/>
    <p:sldId id="273" r:id="rId4"/>
    <p:sldId id="275" r:id="rId5"/>
    <p:sldId id="276" r:id="rId6"/>
    <p:sldId id="265" r:id="rId7"/>
    <p:sldId id="266" r:id="rId8"/>
    <p:sldId id="267" r:id="rId9"/>
    <p:sldId id="269" r:id="rId10"/>
    <p:sldId id="277" r:id="rId11"/>
    <p:sldId id="281" r:id="rId12"/>
    <p:sldId id="282" r:id="rId13"/>
    <p:sldId id="284" r:id="rId14"/>
    <p:sldId id="285" r:id="rId15"/>
    <p:sldId id="286" r:id="rId16"/>
    <p:sldId id="292" r:id="rId17"/>
  </p:sldIdLst>
  <p:sldSz cx="9144000" cy="6858000" type="screen4x3"/>
  <p:notesSz cx="7010400" cy="923607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29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3" tIns="46417" rIns="92833" bIns="46417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3" tIns="46417" rIns="92833" bIns="46417" rtlCol="0"/>
          <a:lstStyle>
            <a:lvl1pPr algn="r">
              <a:defRPr sz="1200"/>
            </a:lvl1pPr>
          </a:lstStyle>
          <a:p>
            <a:fld id="{4BC1123A-9C19-4602-B7D3-AC2F4FB29B71}" type="datetimeFigureOut">
              <a:rPr lang="es-PE" smtClean="0"/>
              <a:t>15/05/2019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3" tIns="46417" rIns="92833" bIns="46417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3" tIns="46417" rIns="92833" bIns="46417" rtlCol="0" anchor="b"/>
          <a:lstStyle>
            <a:lvl1pPr algn="r">
              <a:defRPr sz="1200"/>
            </a:lvl1pPr>
          </a:lstStyle>
          <a:p>
            <a:fld id="{377E4CDF-51D7-47CB-86A4-899F5066A84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2928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72E-06A4-41A5-A24A-57AD357F6AA5}" type="datetimeFigureOut">
              <a:rPr lang="es-PE" smtClean="0"/>
              <a:t>15/05/2019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334F-38BB-4363-85D5-C31986DC69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72E-06A4-41A5-A24A-57AD357F6AA5}" type="datetimeFigureOut">
              <a:rPr lang="es-PE" smtClean="0"/>
              <a:t>15/05/2019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334F-38BB-4363-85D5-C31986DC69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72E-06A4-41A5-A24A-57AD357F6AA5}" type="datetimeFigureOut">
              <a:rPr lang="es-PE" smtClean="0"/>
              <a:t>15/05/2019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334F-38BB-4363-85D5-C31986DC69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72E-06A4-41A5-A24A-57AD357F6AA5}" type="datetimeFigureOut">
              <a:rPr lang="es-PE" smtClean="0"/>
              <a:t>15/05/2019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334F-38BB-4363-85D5-C31986DC69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72E-06A4-41A5-A24A-57AD357F6AA5}" type="datetimeFigureOut">
              <a:rPr lang="es-PE" smtClean="0"/>
              <a:t>15/05/2019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334F-38BB-4363-85D5-C31986DC69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72E-06A4-41A5-A24A-57AD357F6AA5}" type="datetimeFigureOut">
              <a:rPr lang="es-PE" smtClean="0"/>
              <a:t>15/05/2019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334F-38BB-4363-85D5-C31986DC69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72E-06A4-41A5-A24A-57AD357F6AA5}" type="datetimeFigureOut">
              <a:rPr lang="es-PE" smtClean="0"/>
              <a:t>15/05/2019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334F-38BB-4363-85D5-C31986DC69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72E-06A4-41A5-A24A-57AD357F6AA5}" type="datetimeFigureOut">
              <a:rPr lang="es-PE" smtClean="0"/>
              <a:t>15/05/2019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334F-38BB-4363-85D5-C31986DC69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72E-06A4-41A5-A24A-57AD357F6AA5}" type="datetimeFigureOut">
              <a:rPr lang="es-PE" smtClean="0"/>
              <a:t>15/05/2019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334F-38BB-4363-85D5-C31986DC69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72E-06A4-41A5-A24A-57AD357F6AA5}" type="datetimeFigureOut">
              <a:rPr lang="es-PE" smtClean="0"/>
              <a:t>15/05/2019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334F-38BB-4363-85D5-C31986DC69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72E-06A4-41A5-A24A-57AD357F6AA5}" type="datetimeFigureOut">
              <a:rPr lang="es-PE" smtClean="0"/>
              <a:t>15/05/2019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334F-38BB-4363-85D5-C31986DC69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0772E-06A4-41A5-A24A-57AD357F6AA5}" type="datetimeFigureOut">
              <a:rPr lang="es-PE" smtClean="0"/>
              <a:t>15/05/2019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334F-38BB-4363-85D5-C31986DC6981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emf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21741" y="825902"/>
            <a:ext cx="9165741" cy="5617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1268" name="Picture 4" descr="Resultado de imagen de escudo del call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54943"/>
            <a:ext cx="962025" cy="114180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</p:pic>
      <p:sp>
        <p:nvSpPr>
          <p:cNvPr id="10" name="9 CuadroTexto"/>
          <p:cNvSpPr txBox="1"/>
          <p:nvPr/>
        </p:nvSpPr>
        <p:spPr>
          <a:xfrm>
            <a:off x="1317203" y="42243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PROVINCIAL DEL CALLAO</a:t>
            </a:r>
            <a:endParaRPr lang="es-P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91880" y="5317177"/>
            <a:ext cx="420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endParaRPr lang="es-P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03561" y="6453336"/>
            <a:ext cx="838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PARTICIPATIVO BASADO EN RESULTADOS 2020 </a:t>
            </a:r>
          </a:p>
        </p:txBody>
      </p:sp>
      <p:sp>
        <p:nvSpPr>
          <p:cNvPr id="14" name="13 CuadroTexto"/>
          <p:cNvSpPr txBox="1"/>
          <p:nvPr/>
        </p:nvSpPr>
        <p:spPr>
          <a:xfrm rot="5400000">
            <a:off x="-1529420" y="3207476"/>
            <a:ext cx="3785652" cy="4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PE" sz="2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RENDICION</a:t>
            </a:r>
            <a:r>
              <a:rPr lang="es-PE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PE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 rot="5400000">
            <a:off x="-1313635" y="3216520"/>
            <a:ext cx="4185761" cy="4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PE" sz="2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</a:p>
          <a:p>
            <a:pPr algn="ctr"/>
            <a:endParaRPr lang="es-PE" sz="2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PE" sz="2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CUENTAS</a:t>
            </a:r>
            <a:r>
              <a:rPr lang="es-PE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44223"/>
            <a:ext cx="7488832" cy="547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496" y="5445224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868144" y="6093296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err="1" smtClean="0">
                <a:latin typeface="Arial Black" pitchFamily="34" charset="0"/>
                <a:cs typeface="Arial" pitchFamily="34" charset="0"/>
              </a:rPr>
              <a:t>Exp</a:t>
            </a:r>
            <a:r>
              <a:rPr lang="es-PE" b="1" dirty="0" smtClean="0">
                <a:latin typeface="Arial Black" pitchFamily="34" charset="0"/>
                <a:cs typeface="Arial" pitchFamily="34" charset="0"/>
              </a:rPr>
              <a:t>. Dr. Chantal Jara</a:t>
            </a:r>
            <a:endParaRPr lang="es-PE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6" name="15 Imagen" descr="C:\Users\atorres\AppData\Local\Microsoft\Windows\Temporary Internet Files\Content.Word\IMAG12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1224136" cy="115212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16 Imagen" descr="C:\Users\atorres\Desktop\DOCUMENTOS 2019\fotos Actividades\actividad del dia de madre\IMAG119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85" y="1394351"/>
            <a:ext cx="1317563" cy="115212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17 Imagen" descr="C:\Users\atorres\Desktop\DOCUMENTOS 2019\fotos Actividades\actividad del dia de madre\IMAG112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1332186" cy="1068591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18 Imagen" descr="C:\Users\atorres\AppData\Local\Microsoft\Windows\Temporary Internet Files\Content.Word\IMAG121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12" y="2153831"/>
            <a:ext cx="1151322" cy="946284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C:\Users\lllangato.MUNICALLAO\Downloads\IMG-20190502-WA00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09" y="3004642"/>
            <a:ext cx="832173" cy="710654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llangato.MUNICALLAO\Downloads\IMG-20190426-WA005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22" y="1795094"/>
            <a:ext cx="1245266" cy="108836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37" y="2567832"/>
            <a:ext cx="879259" cy="84747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3076" name="Picture 4" descr="C:\Users\lllangato.MUNICALLAO\Downloads\IMG-20190424-WA007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91" y="1052735"/>
            <a:ext cx="1749291" cy="1390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llangato.MUNICALLAO\Downloads\IMG-20190515-WA004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21" y="3634844"/>
            <a:ext cx="1371440" cy="11868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llangato.MUNICALLAO\Downloads\IMG-20190515-WA003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66" y="4101188"/>
            <a:ext cx="1872225" cy="18364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llangato.MUNICALLAO\Downloads\IMG-20190515-WA002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46" y="3359969"/>
            <a:ext cx="1041582" cy="9861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 rot="5400000">
            <a:off x="3543127" y="2523042"/>
            <a:ext cx="2139047" cy="36933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00B050"/>
                </a:solidFill>
                <a:latin typeface="Elephant" pitchFamily="18" charset="0"/>
              </a:rPr>
              <a:t>ME</a:t>
            </a:r>
          </a:p>
          <a:p>
            <a:pPr algn="ctr"/>
            <a:r>
              <a:rPr lang="es-PE" sz="1400" dirty="0" smtClean="0">
                <a:solidFill>
                  <a:srgbClr val="00B050"/>
                </a:solidFill>
                <a:latin typeface="Elephant" pitchFamily="18" charset="0"/>
              </a:rPr>
              <a:t>J</a:t>
            </a:r>
          </a:p>
          <a:p>
            <a:pPr algn="ctr"/>
            <a:r>
              <a:rPr lang="es-PE" sz="1400" dirty="0" smtClean="0">
                <a:solidFill>
                  <a:srgbClr val="00B050"/>
                </a:solidFill>
                <a:latin typeface="Elephant" pitchFamily="18" charset="0"/>
              </a:rPr>
              <a:t>ORANDO</a:t>
            </a:r>
            <a:r>
              <a:rPr lang="es-PE" sz="1500" dirty="0" smtClean="0">
                <a:solidFill>
                  <a:srgbClr val="00B050"/>
                </a:solidFill>
                <a:latin typeface="Elephant" pitchFamily="18" charset="0"/>
              </a:rPr>
              <a:t> </a:t>
            </a:r>
            <a:endParaRPr lang="es-PE" sz="1500" dirty="0">
              <a:solidFill>
                <a:srgbClr val="00B050"/>
              </a:solidFill>
              <a:latin typeface="Elephant" pitchFamily="18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 rot="5400000">
            <a:off x="3803139" y="2469669"/>
            <a:ext cx="2339102" cy="36933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00B050"/>
                </a:solidFill>
                <a:latin typeface="Elephant" pitchFamily="18" charset="0"/>
              </a:rPr>
              <a:t>L</a:t>
            </a:r>
          </a:p>
          <a:p>
            <a:pPr algn="ctr"/>
            <a:r>
              <a:rPr lang="es-PE" sz="1400" dirty="0" smtClean="0">
                <a:solidFill>
                  <a:srgbClr val="00B050"/>
                </a:solidFill>
                <a:latin typeface="Elephant" pitchFamily="18" charset="0"/>
              </a:rPr>
              <a:t>A </a:t>
            </a:r>
          </a:p>
          <a:p>
            <a:pPr algn="ctr"/>
            <a:endParaRPr lang="es-PE" sz="1400" dirty="0">
              <a:solidFill>
                <a:srgbClr val="00B050"/>
              </a:solidFill>
              <a:latin typeface="Elephant" pitchFamily="18" charset="0"/>
            </a:endParaRPr>
          </a:p>
          <a:p>
            <a:pPr algn="ctr"/>
            <a:r>
              <a:rPr lang="es-PE" sz="1400" dirty="0" smtClean="0">
                <a:solidFill>
                  <a:srgbClr val="00B050"/>
                </a:solidFill>
                <a:latin typeface="Elephant" pitchFamily="18" charset="0"/>
              </a:rPr>
              <a:t>C</a:t>
            </a:r>
          </a:p>
          <a:p>
            <a:pPr algn="ctr"/>
            <a:r>
              <a:rPr lang="es-PE" sz="1400" dirty="0" smtClean="0">
                <a:solidFill>
                  <a:srgbClr val="00B050"/>
                </a:solidFill>
                <a:latin typeface="Elephant" pitchFamily="18" charset="0"/>
              </a:rPr>
              <a:t>A</a:t>
            </a:r>
          </a:p>
          <a:p>
            <a:pPr algn="ctr"/>
            <a:r>
              <a:rPr lang="es-PE" sz="1400" dirty="0" smtClean="0">
                <a:solidFill>
                  <a:srgbClr val="00B050"/>
                </a:solidFill>
                <a:latin typeface="Elephant" pitchFamily="18" charset="0"/>
              </a:rPr>
              <a:t>L</a:t>
            </a:r>
          </a:p>
          <a:p>
            <a:pPr algn="ctr"/>
            <a:r>
              <a:rPr lang="es-PE" sz="1400" dirty="0" smtClean="0">
                <a:solidFill>
                  <a:srgbClr val="00B050"/>
                </a:solidFill>
                <a:latin typeface="Elephant" pitchFamily="18" charset="0"/>
              </a:rPr>
              <a:t>I</a:t>
            </a:r>
          </a:p>
          <a:p>
            <a:pPr algn="ctr"/>
            <a:r>
              <a:rPr lang="es-PE" sz="1400" dirty="0" smtClean="0">
                <a:solidFill>
                  <a:srgbClr val="00B050"/>
                </a:solidFill>
                <a:latin typeface="Elephant" pitchFamily="18" charset="0"/>
              </a:rPr>
              <a:t>DAD</a:t>
            </a:r>
            <a:endParaRPr lang="es-PE" sz="1400" dirty="0">
              <a:solidFill>
                <a:srgbClr val="00B050"/>
              </a:solidFill>
              <a:latin typeface="Elephant" pitchFamily="18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 rot="5400000">
            <a:off x="4486345" y="2434536"/>
            <a:ext cx="1692771" cy="36933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00B050"/>
                </a:solidFill>
                <a:latin typeface="Elephant" pitchFamily="18" charset="0"/>
              </a:rPr>
              <a:t>DE</a:t>
            </a:r>
          </a:p>
          <a:p>
            <a:pPr algn="ctr"/>
            <a:endParaRPr lang="es-PE" sz="1400" dirty="0">
              <a:solidFill>
                <a:srgbClr val="00B050"/>
              </a:solidFill>
              <a:latin typeface="Elephant" pitchFamily="18" charset="0"/>
            </a:endParaRPr>
          </a:p>
          <a:p>
            <a:pPr algn="ctr"/>
            <a:r>
              <a:rPr lang="es-PE" sz="1400" dirty="0" smtClean="0">
                <a:solidFill>
                  <a:srgbClr val="00B050"/>
                </a:solidFill>
                <a:latin typeface="Elephant" pitchFamily="18" charset="0"/>
              </a:rPr>
              <a:t>V</a:t>
            </a:r>
          </a:p>
          <a:p>
            <a:pPr algn="ctr"/>
            <a:r>
              <a:rPr lang="es-PE" sz="1400" dirty="0" smtClean="0">
                <a:solidFill>
                  <a:srgbClr val="00B050"/>
                </a:solidFill>
                <a:latin typeface="Elephant" pitchFamily="18" charset="0"/>
              </a:rPr>
              <a:t>I</a:t>
            </a:r>
          </a:p>
          <a:p>
            <a:pPr algn="ctr"/>
            <a:r>
              <a:rPr lang="es-PE" sz="1400" dirty="0" smtClean="0">
                <a:solidFill>
                  <a:srgbClr val="00B050"/>
                </a:solidFill>
                <a:latin typeface="Elephant" pitchFamily="18" charset="0"/>
              </a:rPr>
              <a:t>DA</a:t>
            </a:r>
            <a:endParaRPr lang="es-PE" sz="1400" dirty="0">
              <a:solidFill>
                <a:srgbClr val="00B050"/>
              </a:solidFill>
              <a:latin typeface="Elephant" pitchFamily="18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4211154" y="1484784"/>
            <a:ext cx="1461286" cy="2243777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solidFill>
                  <a:srgbClr val="00B050"/>
                </a:solidFill>
                <a:latin typeface="Arial Black" pitchFamily="34" charset="0"/>
              </a:rPr>
              <a:t>MEJORAR LA CALIDAD DE VIDA</a:t>
            </a:r>
            <a:endParaRPr lang="es-PE" sz="12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87145" y="511405"/>
            <a:ext cx="9187816" cy="5751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636587" y="47795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DE PROGRAMAS  TRANSFERIDOS </a:t>
            </a:r>
            <a:endParaRPr lang="es-P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064" y="6433591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PARTICIPATIVO 2018</a:t>
            </a:r>
            <a:endParaRPr lang="es-PE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310988" y="6427495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PROVINCIAL DEL CALLAO- GGPS</a:t>
            </a: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469428" y="646756"/>
            <a:ext cx="8063012" cy="2160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altLang="es-MX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s-ES" altLang="es-MX" sz="7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Programa de Complementación Alimentaria (PCA), es un conjunto de modalidades de atención con el objetivo de otorgar un complemento alimentario a la población en situación de pobreza o extrema pobreza así como a grupos vulnerables: niñas, niños, personas con TBC, adultos mayores y personas con discapacidad en situación de riesgo moral, abandono y víctimas de violencia familiar </a:t>
            </a:r>
            <a:r>
              <a:rPr lang="es-ES" altLang="es-MX" sz="7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política.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69428" y="3043777"/>
            <a:ext cx="7920037" cy="355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buFont typeface="Wingdings" pitchFamily="2" charset="2"/>
              <a:buNone/>
            </a:pPr>
            <a:r>
              <a:rPr lang="es-ES" altLang="es-MX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PCA tiene como modalidades: </a:t>
            </a:r>
          </a:p>
          <a:p>
            <a:pPr marL="609600" indent="-609600" algn="l">
              <a:buFont typeface="Wingdings" pitchFamily="2" charset="2"/>
              <a:buNone/>
            </a:pPr>
            <a:r>
              <a:rPr lang="es-ES" altLang="es-MX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</a:p>
          <a:p>
            <a:pPr marL="609600" indent="-609600" algn="l">
              <a:buFont typeface="Wingdings" pitchFamily="2" charset="2"/>
              <a:buNone/>
            </a:pPr>
            <a:endParaRPr lang="es-ES" altLang="es-MX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 indent="-609600" algn="just">
              <a:buFontTx/>
              <a:buAutoNum type="arabicPeriod"/>
            </a:pPr>
            <a:r>
              <a:rPr lang="es-ES" altLang="es-MX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Atención a Comedores Populares.</a:t>
            </a:r>
          </a:p>
          <a:p>
            <a:pPr marL="609600" indent="-609600" algn="just">
              <a:buFontTx/>
              <a:buAutoNum type="arabicPeriod"/>
            </a:pPr>
            <a:r>
              <a:rPr lang="es-ES" altLang="es-MX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Hogares y Albergues.</a:t>
            </a:r>
          </a:p>
          <a:p>
            <a:pPr marL="609600" indent="-609600" algn="just">
              <a:buFontTx/>
              <a:buAutoNum type="arabicPeriod"/>
            </a:pPr>
            <a:r>
              <a:rPr lang="es-ES" altLang="es-MX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Convenios - Adultos en Riesgo.</a:t>
            </a:r>
          </a:p>
          <a:p>
            <a:pPr marL="609600" indent="-609600" algn="just">
              <a:buFontTx/>
              <a:buAutoNum type="arabicPeriod"/>
            </a:pPr>
            <a:r>
              <a:rPr lang="es-ES" altLang="es-MX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Actas de Compromisos - Adultos en Riesgo.</a:t>
            </a:r>
          </a:p>
          <a:p>
            <a:pPr marL="609600" indent="-609600" algn="just">
              <a:buFontTx/>
              <a:buAutoNum type="arabicPeriod"/>
            </a:pPr>
            <a:r>
              <a:rPr lang="es-ES" altLang="es-MX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Subsidios a Comedores Populares.</a:t>
            </a:r>
          </a:p>
          <a:p>
            <a:pPr marL="609600" indent="-609600" algn="just">
              <a:buFontTx/>
              <a:buAutoNum type="arabicPeriod"/>
            </a:pPr>
            <a:r>
              <a:rPr lang="es-ES" altLang="es-MX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de Alimentación y Nutrición para el Paciente Ambulatorio con TBC y su Familia-PANTBC.</a:t>
            </a:r>
          </a:p>
        </p:txBody>
      </p:sp>
      <p:pic>
        <p:nvPicPr>
          <p:cNvPr id="4098" name="Picture 2" descr="C:\Users\lllangato.MUNICALLAO\Downloads\IMG-20190425-WA0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3" y="3002001"/>
            <a:ext cx="2880320" cy="190821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67168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108520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115824" y="631032"/>
            <a:ext cx="9187816" cy="5751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636587" y="47795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DE PROGRAMAS  TRANSFERIDOS </a:t>
            </a:r>
            <a:endParaRPr lang="es-P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064" y="6433591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PARTICIPATIVO 2018</a:t>
            </a:r>
            <a:endParaRPr lang="es-PE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310988" y="6427495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PROVINCIAL DEL CALLAO- GGPS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712788" y="621878"/>
            <a:ext cx="7604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900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PROGRAMA DE COMPLEMENTACION ALIMENTARIA </a:t>
            </a:r>
            <a:b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INFORME DE GESTIÓN ANUAL  </a:t>
            </a:r>
            <a:b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(ENERO – DICIEMBRE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2018)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 bwMode="auto">
          <a:xfrm>
            <a:off x="712788" y="2131467"/>
            <a:ext cx="7459662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3050" indent="-273050" algn="just" eaLnBrk="1" hangingPunct="1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s-PE" sz="900" dirty="0">
              <a:latin typeface="+mn-lt"/>
            </a:endParaRPr>
          </a:p>
          <a:p>
            <a:pPr marL="273050" indent="-273050" algn="just" eaLnBrk="1" hangingPunct="1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PE" sz="2400" dirty="0">
                <a:latin typeface="Calibri" pitchFamily="34" charset="0"/>
                <a:cs typeface="Calibri" pitchFamily="34" charset="0"/>
              </a:rPr>
              <a:t>El presente instrumento permite recoger datos sobre la Gestión Anual del Programa de Complementación Alimentaria - PCA durante el periodo </a:t>
            </a:r>
            <a:r>
              <a:rPr lang="es-PE" sz="2400" dirty="0" smtClean="0">
                <a:latin typeface="Calibri" pitchFamily="34" charset="0"/>
                <a:cs typeface="Calibri" pitchFamily="34" charset="0"/>
              </a:rPr>
              <a:t>2018 </a:t>
            </a:r>
            <a:r>
              <a:rPr lang="es-PE" sz="2400" dirty="0">
                <a:latin typeface="Calibri" pitchFamily="34" charset="0"/>
                <a:cs typeface="Calibri" pitchFamily="34" charset="0"/>
              </a:rPr>
              <a:t>en sus diferentes modalidades de ejecución, el cual incluye los recursos transferidos para el PANTBC.</a:t>
            </a:r>
          </a:p>
          <a:p>
            <a:pPr marL="273050" indent="-273050" algn="just" eaLnBrk="1" hangingPunct="1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s-PE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73050" indent="-273050" algn="just" eaLnBrk="1" hangingPunct="1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PE" sz="2400" dirty="0">
                <a:latin typeface="Calibri" pitchFamily="34" charset="0"/>
                <a:cs typeface="Calibri" pitchFamily="34" charset="0"/>
              </a:rPr>
              <a:t>Para esta evaluación se tomará en consideración el Convenio de Gestión </a:t>
            </a:r>
            <a:r>
              <a:rPr lang="es-PE" sz="2400" dirty="0" smtClean="0">
                <a:latin typeface="Calibri" pitchFamily="34" charset="0"/>
                <a:cs typeface="Calibri" pitchFamily="34" charset="0"/>
              </a:rPr>
              <a:t>2018 </a:t>
            </a:r>
            <a:r>
              <a:rPr lang="es-PE" sz="2400" dirty="0">
                <a:latin typeface="Calibri" pitchFamily="34" charset="0"/>
                <a:cs typeface="Calibri" pitchFamily="34" charset="0"/>
              </a:rPr>
              <a:t>firmado entre el Gobierno Local Provincial y el Ministerio de Desarrollo e Inclusión Social, y se complementará con información presentada por las Municipalidades Provinciales a la Contraloría General de la República.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59607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36512" y="630238"/>
            <a:ext cx="9187816" cy="5751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636587" y="47795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DE PROGRAMAS  TRANSFERIDOS </a:t>
            </a:r>
            <a:endParaRPr lang="es-P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064" y="6433591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PARTICIPATIVO 2018</a:t>
            </a:r>
            <a:endParaRPr lang="es-PE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310988" y="6427495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PROVINCIAL DEL CALLAO- GGPS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77560" y="980726"/>
            <a:ext cx="8352928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MX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INVERSIÓN DEL PCA REALIZADA POR MODALIDAD - 2018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693924"/>
              </p:ext>
            </p:extLst>
          </p:nvPr>
        </p:nvGraphicFramePr>
        <p:xfrm>
          <a:off x="928944" y="1755291"/>
          <a:ext cx="7155638" cy="3320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9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66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1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8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86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983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Modalidad de ejecución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presupuesto durante el año 2018-s/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N° de beneficiarios programados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N° de beneficiarios atendidos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N° de personas con discapacidad atendidas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N°de centros de atención 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97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1. COMEDORES POPULARES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4,652,390.60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22,128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22,128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50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342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72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2. PANTBC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3,809,004.00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767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715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46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417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3. HOGARES Y ALBERGUES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dentro del presupuesto de comedores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145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145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17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4. CONVENIOS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dentro del presupuesto de comedores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800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800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17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5. ACTAS DE COMPROMISO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dentro del presupuesto de comedores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888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888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218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20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446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TOTAL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8,461,394.60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24,728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24,676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268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419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459607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36512" y="630238"/>
            <a:ext cx="9187816" cy="5751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636587" y="47795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DE PROGRAMAS  TRANSFERIDOS </a:t>
            </a:r>
            <a:endParaRPr lang="es-P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064" y="6433591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PARTICIPATIVO 2018</a:t>
            </a:r>
            <a:endParaRPr lang="es-PE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310988" y="6427495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PROVINCIAL DEL CALLAO- GGPS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187624" y="836166"/>
            <a:ext cx="6192688" cy="648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MX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ALIMENTOS PARA EL AÑO 2019</a:t>
            </a:r>
          </a:p>
        </p:txBody>
      </p:sp>
      <p:sp>
        <p:nvSpPr>
          <p:cNvPr id="14" name="Rectángulo 3"/>
          <p:cNvSpPr/>
          <p:nvPr/>
        </p:nvSpPr>
        <p:spPr>
          <a:xfrm>
            <a:off x="468313" y="1556792"/>
            <a:ext cx="7945437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Municipalidad Provincial del Callao, mediante Acuerdo de Concejo Nº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016-2019,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aprobó el 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SUBSIDIO ECONOMICO por </a:t>
            </a:r>
            <a:r>
              <a:rPr lang="es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1’101,412 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(un millón ciento </a:t>
            </a:r>
            <a:r>
              <a:rPr lang="es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mil 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cuatrocientos doce y 00/100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soles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para atender la adquisición de los productos alimenticios de los Programas de Complementación Alimentaria y Programa PAN TBC, para el ejercicio del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2019.</a:t>
            </a:r>
            <a:endParaRPr lang="es-MX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MX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74087"/>
              </p:ext>
            </p:extLst>
          </p:nvPr>
        </p:nvGraphicFramePr>
        <p:xfrm>
          <a:off x="1334294" y="3212976"/>
          <a:ext cx="6438900" cy="151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Presupuesto para Alimentos 2019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Transferencia MEF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Subsidio Municipalidad del Callao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Presupuesto 2019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Programa de Complementación Alimentaria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S/. 3,228,163.00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S/. </a:t>
                      </a:r>
                      <a:r>
                        <a:rPr lang="es-PE" sz="1100" u="none" strike="noStrike" dirty="0" smtClean="0">
                          <a:effectLst/>
                        </a:rPr>
                        <a:t>1,101,412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4,329,574.60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>
                          <a:effectLst/>
                        </a:rPr>
                        <a:t>Programa de Alimentación y Nutrición al Paciente con Tuberculosis y Familia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S/. 2,547,839.00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-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S/. 2,547,839.00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Total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S/. 5,776,002.00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S/. 1,101,411.60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S/. 6,877,413.60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459607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36512" y="630238"/>
            <a:ext cx="9187816" cy="5751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636587" y="47795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GENERAL DE PROGRAMAS SOCIALES </a:t>
            </a:r>
            <a:endParaRPr lang="es-P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064" y="6433591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PARTICIPATIVO 2018</a:t>
            </a:r>
            <a:endParaRPr lang="es-PE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310988" y="6427495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PROVINCIAL DEL CALLAO- GGPS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67544" y="2348880"/>
            <a:ext cx="8385017" cy="1938992"/>
          </a:xfrm>
          <a:prstGeom prst="rect">
            <a:avLst/>
          </a:prstGeom>
          <a:solidFill>
            <a:srgbClr val="FBD66D"/>
          </a:solidFill>
        </p:spPr>
        <p:txBody>
          <a:bodyPr wrap="square" lIns="91440" tIns="45720" rIns="91440" bIns="4572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DE INVERSIÓN PÚBLICA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Presupuesto Participativo 2018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59607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36512" y="630238"/>
            <a:ext cx="8858801" cy="5751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636587" y="47795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DE PROGRAMAS  TRANSFERIDOS </a:t>
            </a:r>
            <a:endParaRPr lang="es-P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064" y="6433591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PARTICIPATIVO 2018</a:t>
            </a:r>
            <a:endParaRPr lang="es-PE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52655" y="3090284"/>
            <a:ext cx="678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dirty="0">
                <a:solidFill>
                  <a:schemeClr val="bg1"/>
                </a:solidFill>
              </a:rPr>
              <a:t>PRESUPUESTO PARTICIPATIVO 2018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-310988" y="6427495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PROVINCIAL DEL CALLAO- GGPS</a:t>
            </a:r>
          </a:p>
        </p:txBody>
      </p:sp>
      <p:grpSp>
        <p:nvGrpSpPr>
          <p:cNvPr id="22" name="21 Grupo"/>
          <p:cNvGrpSpPr/>
          <p:nvPr/>
        </p:nvGrpSpPr>
        <p:grpSpPr>
          <a:xfrm>
            <a:off x="611560" y="764704"/>
            <a:ext cx="7632848" cy="1054021"/>
            <a:chOff x="0" y="1195"/>
            <a:chExt cx="3433916" cy="2033681"/>
          </a:xfrm>
        </p:grpSpPr>
        <p:sp>
          <p:nvSpPr>
            <p:cNvPr id="23" name="22 Rectángulo redondeado"/>
            <p:cNvSpPr/>
            <p:nvPr/>
          </p:nvSpPr>
          <p:spPr>
            <a:xfrm>
              <a:off x="0" y="1195"/>
              <a:ext cx="3433916" cy="2033681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59564" y="60759"/>
              <a:ext cx="3314788" cy="1914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Proyectos de Inversión Pública </a:t>
              </a:r>
              <a:r>
                <a:rPr lang="es-ES" sz="2800" b="1" kern="12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propuestos para </a:t>
              </a:r>
              <a:r>
                <a:rPr lang="es-ES" sz="2800" b="1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año </a:t>
              </a:r>
              <a:r>
                <a:rPr lang="es-ES" sz="2800" b="1" kern="12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es-PE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132856"/>
            <a:ext cx="67341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86383" y="548887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(01) PIP y (02) No PIP , cierran  brechas de pobreza y pobreza extrema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16459607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36512" y="476672"/>
            <a:ext cx="9187816" cy="5751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636587" y="47795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GENERAL DE PROGRAMAS SOCIALES </a:t>
            </a:r>
            <a:endParaRPr lang="es-P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064" y="6433591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PARTICIPATIVO 2018</a:t>
            </a:r>
            <a:endParaRPr lang="es-PE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310988" y="6427495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PROVINCIAL DEL CALLAO- GGPS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844906" y="1527423"/>
            <a:ext cx="7624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PE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337195" y="2132856"/>
            <a:ext cx="8229600" cy="273630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PE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GRACIAS POR SU ATENCIÓN !</a:t>
            </a:r>
          </a:p>
        </p:txBody>
      </p:sp>
    </p:spTree>
    <p:extLst>
      <p:ext uri="{BB962C8B-B14F-4D97-AF65-F5344CB8AC3E}">
        <p14:creationId xmlns:p14="http://schemas.microsoft.com/office/powerpoint/2010/main" val="3838803686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chemeClr val="accent5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43816" y="714348"/>
            <a:ext cx="9187816" cy="5751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636587" y="45463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GENERAL DE PROGRAMAS SOCIALES </a:t>
            </a:r>
            <a:endParaRPr lang="es-P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064" y="6433591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PARTICIPATIVO 2018</a:t>
            </a:r>
            <a:endParaRPr lang="es-PE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310988" y="6427495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PROVINCIAL DEL CALLAO- GGPS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51520" y="1196752"/>
            <a:ext cx="37193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Uno de los objetivos estratégicos de la gestión es: Mejorar la calidad de vida de la población priorizando la reducción de la pobreza, el desarrollo del potencial humano orientado hacia la salud, educación y cultura</a:t>
            </a:r>
            <a:r>
              <a:rPr lang="es-P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P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947" y="1950244"/>
            <a:ext cx="4581525" cy="3711004"/>
          </a:xfrm>
          <a:prstGeom prst="rect">
            <a:avLst/>
          </a:prstGeom>
          <a:solidFill>
            <a:schemeClr val="tx1"/>
          </a:solidFill>
          <a:ln w="15875" cmpd="sng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CuadroTexto"/>
          <p:cNvSpPr txBox="1"/>
          <p:nvPr/>
        </p:nvSpPr>
        <p:spPr>
          <a:xfrm>
            <a:off x="4499992" y="1196752"/>
            <a:ext cx="4054356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latin typeface="Arial" pitchFamily="34" charset="0"/>
                <a:cs typeface="Arial" pitchFamily="34" charset="0"/>
              </a:rPr>
              <a:t>Estructura Organizacional de la Gerencia General </a:t>
            </a:r>
            <a:endParaRPr lang="es-P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6824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36512" y="620688"/>
            <a:ext cx="9187816" cy="5751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636587" y="45463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GENERAL DE PROGRAMAS SOCIALES </a:t>
            </a:r>
            <a:endParaRPr lang="es-P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064" y="6433591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PARTICIPATIVO 2018</a:t>
            </a:r>
            <a:endParaRPr lang="es-PE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83375" y="764704"/>
            <a:ext cx="7679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COMEDOR DEL PUEBLO “TERESA IZQUIERDO RÍOS”</a:t>
            </a:r>
            <a:endParaRPr lang="es-P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310988" y="6427495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PROVINCIAL DEL CALLAO- GGPS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36587" y="1268760"/>
            <a:ext cx="7826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MPC ha presupuestado la cantidad de S/ 315,000 soles anuales, para financiar la adquisición de insumos alimentarios para la preparación de alimentos en el Comedor del Pueblo “Teresa Izquierdo Ríos” </a:t>
            </a:r>
            <a:endParaRPr lang="es-P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3568" y="2564904"/>
            <a:ext cx="7611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distribuye diariamente 600 almuerzos gratuitos a la población chalaca más necesitada del Cercado Callao. Las raciones constan de segundo, fruta, postre y refresco. Las mismas que cuentan con valor nutricional adecuado por ración.</a:t>
            </a:r>
            <a:endParaRPr lang="es-P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n 15" descr="C:\Users\atorres\Desktop\DOCUMENTOS 2019\fotos Actividades\actividad del dia de madre\IMAG12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"/>
          <a:stretch/>
        </p:blipFill>
        <p:spPr bwMode="auto">
          <a:xfrm>
            <a:off x="5089612" y="4180304"/>
            <a:ext cx="3082788" cy="2191474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 descr="C:\Users\atorres\AppData\Local\Microsoft\Windows\Temporary Internet Files\Content.Word\IMAG11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3060378" cy="205700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0736824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36512" y="630238"/>
            <a:ext cx="9187816" cy="5751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636587" y="45463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GENERAL DE PROGRAMAS SOCIALES </a:t>
            </a:r>
            <a:endParaRPr lang="es-P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064" y="6433591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PARTICIPATIVO 2018</a:t>
            </a:r>
            <a:endParaRPr lang="es-PE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310988" y="6427495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PROVINCIAL DEL CALLAO- GGPS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39550" y="1268760"/>
            <a:ext cx="7992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finalizar el ejercicio 2018, el Comedor del Pueblo “Teresa Izquierdo Ríos” distribuyó la cantidad de 156.900 raciones de almuerzos gratuitos, incluyendo el incremento en la mejora de la atención a 70 alumnos en riesgo moral y de salud de los colegios Alberto Secada, Francisco Izquierdo y Nuestra Señora de Guadalupe. </a:t>
            </a:r>
            <a:endParaRPr lang="es-P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76733"/>
              </p:ext>
            </p:extLst>
          </p:nvPr>
        </p:nvGraphicFramePr>
        <p:xfrm>
          <a:off x="2699792" y="3140970"/>
          <a:ext cx="4126903" cy="3057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36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25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43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RACIONES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260">
                <a:tc>
                  <a:txBody>
                    <a:bodyPr/>
                    <a:lstStyle/>
                    <a:p>
                      <a:pPr algn="l" fontAlgn="ctr"/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GRUPO</a:t>
                      </a:r>
                      <a:r>
                        <a:rPr lang="es-PE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BENEFICIARIO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RACION DIARIA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Niños de 7 años a 13 años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96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18,727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11.46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Adolescentes de 14 años a 17 años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38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7,523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5.96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Madres (gestantes</a:t>
                      </a:r>
                      <a:r>
                        <a:rPr lang="es-PE" sz="9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y/o lactantes)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9,955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11.47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Desempleados de 18 años a 60 años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61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13,298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10.89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Tercera Edad de 61 años a más</a:t>
                      </a:r>
                      <a:endParaRPr lang="es-PE" sz="900" b="1" i="0" u="none" strike="noStrike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271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72,902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43.24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Discapacitados</a:t>
                      </a:r>
                      <a:endParaRPr lang="es-PE" sz="900" b="1" i="0" u="none" strike="noStrike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72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19,145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12.69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8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Caso Social  (Asistencia Social)</a:t>
                      </a:r>
                      <a:endParaRPr lang="es-PE" sz="900" b="1" i="0" u="none" strike="noStrike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18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15,350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4.30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</a:t>
                      </a:r>
                      <a:r>
                        <a:rPr lang="es-PE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600</a:t>
                      </a:r>
                      <a:endParaRPr lang="es-PE" sz="900" b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</a:t>
                      </a:r>
                      <a:r>
                        <a:rPr lang="es-PE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156,900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100.00 </a:t>
                      </a:r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6260">
                <a:tc>
                  <a:txBody>
                    <a:bodyPr/>
                    <a:lstStyle/>
                    <a:p>
                      <a:pPr algn="l" fontAlgn="ctr"/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702852" y="810408"/>
            <a:ext cx="760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COMEDOR DEL PUEBLO “TERESA IZQUIERDO RÍOS”</a:t>
            </a:r>
            <a:endParaRPr lang="es-P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6824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36512" y="648196"/>
            <a:ext cx="9187816" cy="5751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636587" y="45463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GENERAL DE PROGRAMAS SOCIALES </a:t>
            </a:r>
            <a:endParaRPr lang="es-P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064" y="6433591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PARTICIPATIVO 2018</a:t>
            </a:r>
            <a:endParaRPr lang="es-PE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310988" y="6427495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PROVINCIAL DEL CALLAO- GGPS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46658" y="1340768"/>
            <a:ext cx="783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Luego de realizar las actualizaciones y supervisiones respectivas, se tiene que de Enero-Abril del presente ejercicio 2019 se ha distribuido la cantidad de 50,400 raciones de almuerzos gratuitos.</a:t>
            </a: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78420"/>
              </p:ext>
            </p:extLst>
          </p:nvPr>
        </p:nvGraphicFramePr>
        <p:xfrm>
          <a:off x="1816356" y="2780928"/>
          <a:ext cx="4968552" cy="3024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90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RACIONES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ENERO - ABRIL 2019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BENEF.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RACION DIARIA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Niños de 7 años a 13 años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4,743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8.02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Adolescentes de 14 años a 17 años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1,844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4.11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Madres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1,811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10.43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Desempleados de 18 años a 60 años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4,273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12.05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Tercera Edad de 61 años a más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275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26,406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48.02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Discapacitados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</a:t>
                      </a:r>
                      <a:r>
                        <a:rPr lang="es-PE" sz="900" b="1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,983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13.43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Caso Social  (Asistencia Social)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5,340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</a:t>
                      </a:r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3.96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64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600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50,400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100.00 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554755" y="908720"/>
            <a:ext cx="749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COMEDOR DEL PUEBLO “TERESA IZQUIERDO RÍOS”</a:t>
            </a:r>
            <a:endParaRPr lang="es-P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6824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36512" y="630238"/>
            <a:ext cx="9187816" cy="5751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669701" y="76562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DEL PROGRAMA VASO DE LECHE   </a:t>
            </a:r>
            <a:endParaRPr lang="es-P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76056" y="6433591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PARTICIPATIVO 2018</a:t>
            </a:r>
            <a:endParaRPr lang="es-PE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324544" y="6412106"/>
            <a:ext cx="514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 smtClean="0">
                <a:solidFill>
                  <a:schemeClr val="bg1"/>
                </a:solidFill>
              </a:rPr>
              <a:t>MUNICIPALIDAD </a:t>
            </a:r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PROVINCIAL</a:t>
            </a:r>
            <a:r>
              <a:rPr lang="es-PE" b="1" dirty="0" smtClean="0">
                <a:solidFill>
                  <a:schemeClr val="bg1"/>
                </a:solidFill>
              </a:rPr>
              <a:t> DEL CALLAO- GGPS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65176" y="759187"/>
            <a:ext cx="76448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just" eaLnBrk="1" hangingPunct="1">
              <a:spcBef>
                <a:spcPct val="0"/>
              </a:spcBef>
              <a:buFontTx/>
              <a:buNone/>
            </a:pPr>
            <a:r>
              <a:rPr lang="es-PE" altLang="es-PE" sz="1800" dirty="0">
                <a:latin typeface="Verdana" pitchFamily="34" charset="0"/>
                <a:cs typeface="Arial" charset="0"/>
              </a:rPr>
              <a:t>La clasificación de beneficiarios del Programa Vaso de Leche es regulada por la Ley N° 27470, en donde en su Art. 6 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se tipifican las prioridades 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de atención 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siendo estas las siguientes:</a:t>
            </a:r>
            <a:endParaRPr lang="es-ES" altLang="es-PE" sz="1800" dirty="0">
              <a:latin typeface="Verdana" pitchFamily="34" charset="0"/>
              <a:cs typeface="Arial" charset="0"/>
            </a:endParaRPr>
          </a:p>
        </p:txBody>
      </p:sp>
      <p:sp>
        <p:nvSpPr>
          <p:cNvPr id="17" name="Rectángulo 7"/>
          <p:cNvSpPr/>
          <p:nvPr/>
        </p:nvSpPr>
        <p:spPr>
          <a:xfrm>
            <a:off x="765177" y="1700808"/>
            <a:ext cx="76448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P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municipalidades dan cobertura a los beneficiarios del Programa del Vaso de Leche: niños de 0 a 6 años, madres gestantes y en período de lactancia, priorizando entre ellos la atención a quienes presenten un estado de desnutrición o se encuentren afectados por tuberculosis. </a:t>
            </a:r>
          </a:p>
          <a:p>
            <a:pPr algn="just">
              <a:defRPr/>
            </a:pP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s-P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Asimismo, en la medida en que se cumpla con la atención a la población antes mencionada, se mantendrá la atención a los niños de 7 a 13 años, ancianos y afectados por tuberculosis</a:t>
            </a:r>
            <a:r>
              <a:rPr lang="es-PE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" name="AutoShape 2" descr="https://attachment.outlook.office.net/owa/emedrano2202@hotmail.com/service.svc/s/GetAttachmentThumbnail?id=AQMkADAwATYwMAItZDM5My0wNjRjLTAwAi0wMAoARgAAA6p9d5aYcWxIoi3EzOfeimYHAKBTpiczygBBq1YHZHBqFxoAAAIBDAAAAKBTpiczygBBq1YHZHBqFxoAAXHGXwQAAAABEgAQALvCkqXRmnVEsw%2FzW7QYR88%3D&amp;thumbnailType=2&amp;X-OWA-CANARY=xWjg6SsDJkW59hpu3Ulj1wDWMbjcntQYzZpsWOG7ePEGEX-oIVwDq0yX58hP2Obx4vZdmD53AzY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zkzMjE2LTM1NDk2Mjc5ODBcIixcInB1aWRcIjpcIjE2ODg4NTM0MDk4OTE5MTZcIixcIm9pZFwiOlwiMDAwNjAwMDAtZDM5My0wNjRj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Q5NTIxNTU3MCwibmJmIjoxNDk1MjE0OTcwfQ.zoq1HSi_J3-VJdigopgCRO5TOAPD3nJG3EfhAEszLXaRqO6elxjrnhQek2LaPkuvShIx6K6RDPPtYhkTP2FpYF5FlKjr8zpU9Y9wE8suEkS2nZBXTEpFsKsiuElS2OlkXnsg4l9aYSZonR6y9gBzJthrEmp0BoQOHPZ6IC0h3dzKhGJVyaJIbkr4llNbootL7KKJzPUcuaEA4iRVQCV4f0oizn5PILhkfXkoxF97osUyCLGtbNREXKiwFDC1-xUnCcR5iH-YIknOfCT51ZpQFulUku_sjT4KhXgJdfgnn3vhNJW8apDolZiaLcesdAvhAkFteuBsrLRsFA2lmofdyg&amp;owa=outlook.live.com&amp;i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https://attachment.outlook.office.net/owa/emedrano2202@hotmail.com/service.svc/s/GetAttachmentThumbnail?id=AQMkADAwATYwMAItZDM5My0wNjRjLTAwAi0wMAoARgAAA6p9d5aYcWxIoi3EzOfeimYHAKBTpiczygBBq1YHZHBqFxoAAAIBDAAAAKBTpiczygBBq1YHZHBqFxoAAXHGXwQAAAABEgAQALvCkqXRmnVEsw%2FzW7QYR88%3D&amp;thumbnailType=2&amp;X-OWA-CANARY=xWjg6SsDJkW59hpu3Ulj1wDWMbjcntQYzZpsWOG7ePEGEX-oIVwDq0yX58hP2Obx4vZdmD53AzY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zkzMjE2LTM1NDk2Mjc5ODBcIixcInB1aWRcIjpcIjE2ODg4NTM0MDk4OTE5MTZcIixcIm9pZFwiOlwiMDAwNjAwMDAtZDM5My0wNjRj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Q5NTIxNTU3MCwibmJmIjoxNDk1MjE0OTcwfQ.zoq1HSi_J3-VJdigopgCRO5TOAPD3nJG3EfhAEszLXaRqO6elxjrnhQek2LaPkuvShIx6K6RDPPtYhkTP2FpYF5FlKjr8zpU9Y9wE8suEkS2nZBXTEpFsKsiuElS2OlkXnsg4l9aYSZonR6y9gBzJthrEmp0BoQOHPZ6IC0h3dzKhGJVyaJIbkr4llNbootL7KKJzPUcuaEA4iRVQCV4f0oizn5PILhkfXkoxF97osUyCLGtbNREXKiwFDC1-xUnCcR5iH-YIknOfCT51ZpQFulUku_sjT4KhXgJdfgnn3vhNJW8apDolZiaLcesdAvhAkFteuBsrLRsFA2lmofdyg&amp;owa=outlook.live.com&amp;i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6" descr="https://attachment.outlook.office.net/owa/emedrano2202@hotmail.com/service.svc/s/GetAttachmentThumbnail?id=AQMkADAwATYwMAItZDM5My0wNjRjLTAwAi0wMAoARgAAA6p9d5aYcWxIoi3EzOfeimYHAKBTpiczygBBq1YHZHBqFxoAAAIBDAAAAKBTpiczygBBq1YHZHBqFxoAAXHGXwQAAAABEgAQALvCkqXRmnVEsw%2FzW7QYR88%3D&amp;thumbnailType=2&amp;X-OWA-CANARY=xWjg6SsDJkW59hpu3Ulj1wDWMbjcntQYzZpsWOG7ePEGEX-oIVwDq0yX58hP2Obx4vZdmD53AzY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zkzMjE2LTM1NDk2Mjc5ODBcIixcInB1aWRcIjpcIjE2ODg4NTM0MDk4OTE5MTZcIixcIm9pZFwiOlwiMDAwNjAwMDAtZDM5My0wNjRj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Q5NTIxNTU3MCwibmJmIjoxNDk1MjE0OTcwfQ.zoq1HSi_J3-VJdigopgCRO5TOAPD3nJG3EfhAEszLXaRqO6elxjrnhQek2LaPkuvShIx6K6RDPPtYhkTP2FpYF5FlKjr8zpU9Y9wE8suEkS2nZBXTEpFsKsiuElS2OlkXnsg4l9aYSZonR6y9gBzJthrEmp0BoQOHPZ6IC0h3dzKhGJVyaJIbkr4llNbootL7KKJzPUcuaEA4iRVQCV4f0oizn5PILhkfXkoxF97osUyCLGtbNREXKiwFDC1-xUnCcR5iH-YIknOfCT51ZpQFulUku_sjT4KhXgJdfgnn3vhNJW8apDolZiaLcesdAvhAkFteuBsrLRsFA2lmofdyg&amp;owa=outlook.live.com&amp;isc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AutoShape 8" descr="https://attachment.outlook.office.net/owa/emedrano2202@hotmail.com/service.svc/s/GetAttachmentThumbnail?id=AQMkADAwATYwMAItZDM5My0wNjRjLTAwAi0wMAoARgAAA6p9d5aYcWxIoi3EzOfeimYHAKBTpiczygBBq1YHZHBqFxoAAAIBDAAAAKBTpiczygBBq1YHZHBqFxoAAXHGXwQAAAABEgAQALvCkqXRmnVEsw%2FzW7QYR88%3D&amp;thumbnailType=2&amp;X-OWA-CANARY=xWjg6SsDJkW59hpu3Ulj1wDWMbjcntQYzZpsWOG7ePEGEX-oIVwDq0yX58hP2Obx4vZdmD53AzY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zkzMjE2LTM1NDk2Mjc5ODBcIixcInB1aWRcIjpcIjE2ODg4NTM0MDk4OTE5MTZcIixcIm9pZFwiOlwiMDAwNjAwMDAtZDM5My0wNjRj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Q5NTIxNTU3MCwibmJmIjoxNDk1MjE0OTcwfQ.zoq1HSi_J3-VJdigopgCRO5TOAPD3nJG3EfhAEszLXaRqO6elxjrnhQek2LaPkuvShIx6K6RDPPtYhkTP2FpYF5FlKjr8zpU9Y9wE8suEkS2nZBXTEpFsKsiuElS2OlkXnsg4l9aYSZonR6y9gBzJthrEmp0BoQOHPZ6IC0h3dzKhGJVyaJIbkr4llNbootL7KKJzPUcuaEA4iRVQCV4f0oizn5PILhkfXkoxF97osUyCLGtbNREXKiwFDC1-xUnCcR5iH-YIknOfCT51ZpQFulUku_sjT4KhXgJdfgnn3vhNJW8apDolZiaLcesdAvhAkFteuBsrLRsFA2lmofdyg&amp;owa=outlook.live.com&amp;isc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4345" name="Picture 9" descr="C:\Users\JCRUZALEGUI\Desktop\niño le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03179"/>
            <a:ext cx="2742679" cy="1762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4346" name="Picture 10" descr="C:\Users\JCRUZALEGUI\Desktop\_niños lech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03179"/>
            <a:ext cx="2952301" cy="1762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19799477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36512" y="636495"/>
            <a:ext cx="9187816" cy="5751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669701" y="45463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DEL PROGRAMA VASO DE LECHE   </a:t>
            </a:r>
            <a:endParaRPr lang="es-P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84576" y="6413266"/>
            <a:ext cx="3995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</a:t>
            </a:r>
            <a:r>
              <a:rPr lang="es-PE" sz="2000" b="1" dirty="0" smtClean="0">
                <a:solidFill>
                  <a:schemeClr val="bg1"/>
                </a:solidFill>
              </a:rPr>
              <a:t> PARTICIPATIVO 2018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252536" y="6473661"/>
            <a:ext cx="5359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PROVINCIAL DEL CALLAO- GGPS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50130" y="829161"/>
            <a:ext cx="8642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just" eaLnBrk="1" hangingPunct="1">
              <a:spcBef>
                <a:spcPct val="0"/>
              </a:spcBef>
              <a:buFontTx/>
              <a:buNone/>
            </a:pPr>
            <a:r>
              <a:rPr lang="es-PE" altLang="es-PE" sz="2000" dirty="0">
                <a:latin typeface="Verdana" pitchFamily="34" charset="0"/>
                <a:cs typeface="Arial" charset="0"/>
              </a:rPr>
              <a:t>En </a:t>
            </a:r>
            <a:r>
              <a:rPr lang="es-PE" altLang="es-PE" sz="2000" dirty="0" smtClean="0">
                <a:latin typeface="Verdana" pitchFamily="34" charset="0"/>
                <a:cs typeface="Arial" charset="0"/>
              </a:rPr>
              <a:t>los Cuadros </a:t>
            </a:r>
            <a:r>
              <a:rPr lang="es-PE" altLang="es-PE" sz="2000" dirty="0">
                <a:latin typeface="Verdana" pitchFamily="34" charset="0"/>
                <a:cs typeface="Arial" charset="0"/>
              </a:rPr>
              <a:t>se puede observar la cantidad de beneficiarios </a:t>
            </a:r>
            <a:r>
              <a:rPr lang="es-PE" altLang="es-PE" sz="2000" dirty="0" smtClean="0">
                <a:latin typeface="Verdana" pitchFamily="34" charset="0"/>
                <a:cs typeface="Arial" charset="0"/>
              </a:rPr>
              <a:t>atendidos </a:t>
            </a:r>
            <a:r>
              <a:rPr lang="es-PE" altLang="es-PE" sz="2000" dirty="0">
                <a:latin typeface="Verdana" pitchFamily="34" charset="0"/>
                <a:cs typeface="Arial" charset="0"/>
              </a:rPr>
              <a:t>durante el ejercicio </a:t>
            </a:r>
            <a:r>
              <a:rPr lang="es-PE" altLang="es-PE" sz="2000" dirty="0" smtClean="0">
                <a:latin typeface="Verdana" pitchFamily="34" charset="0"/>
                <a:cs typeface="Arial" charset="0"/>
              </a:rPr>
              <a:t>2018 (Ene – Dic) y 2019 (Ene – Abr)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79512" y="3563432"/>
            <a:ext cx="864096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just">
              <a:spcBef>
                <a:spcPct val="0"/>
              </a:spcBef>
              <a:buNone/>
            </a:pPr>
            <a:r>
              <a:rPr lang="es-PE" altLang="es-PE" sz="1800" dirty="0" smtClean="0">
                <a:latin typeface="Verdana" pitchFamily="34" charset="0"/>
                <a:cs typeface="Arial" charset="0"/>
              </a:rPr>
              <a:t>En el ejercicio 2018 el programa atendió con 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presupuesto de la Transferencia del 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MEF a 19,026 beneficiarios, adicionalmente el 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Concejo de Regidores aprobó un subsidio económico a favor del Programa Vaso de 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Leche, el mismo que se hizo efectivo para los meses de abril 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a 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noviembre. 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Esto permitió atender a 3,153 beneficiarios adicionales durante este periodo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. El mes de diciembre no se </a:t>
            </a:r>
            <a:r>
              <a:rPr lang="es-PE" altLang="es-PE" sz="1800" dirty="0" err="1" smtClean="0">
                <a:latin typeface="Verdana" pitchFamily="34" charset="0"/>
                <a:cs typeface="Arial" charset="0"/>
              </a:rPr>
              <a:t>recepcionó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 el producto por falta de pago al proveedor. Para el ejercicio 2019 se atiende a la misma cantidad de beneficiarios. </a:t>
            </a:r>
            <a:endParaRPr lang="es-PE" altLang="es-PE" sz="1800" dirty="0">
              <a:latin typeface="Verdana" pitchFamily="34" charset="0"/>
              <a:cs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25712" y="1628800"/>
            <a:ext cx="79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2018</a:t>
            </a:r>
            <a:endParaRPr lang="es-PE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374184" y="1628800"/>
            <a:ext cx="79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2019</a:t>
            </a:r>
            <a:endParaRPr lang="es-PE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1527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41" y="2013967"/>
            <a:ext cx="31527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799477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36512" y="620688"/>
            <a:ext cx="9187816" cy="5751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629121" y="148570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DEL PROGRAMA VASO DE LECHE   </a:t>
            </a:r>
            <a:endParaRPr lang="es-P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55368" y="6433591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PARTICIPATIVO 2018</a:t>
            </a:r>
            <a:endParaRPr lang="es-PE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211187" y="6444665"/>
            <a:ext cx="5359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PROVINCIAL DEL CALLAO- GGPS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78122" y="544612"/>
            <a:ext cx="8642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just">
              <a:spcBef>
                <a:spcPct val="0"/>
              </a:spcBef>
              <a:buNone/>
            </a:pPr>
            <a:r>
              <a:rPr lang="es-PE" altLang="es-PE" sz="1800" dirty="0">
                <a:latin typeface="Verdana" pitchFamily="34" charset="0"/>
                <a:cs typeface="Arial" charset="0"/>
              </a:rPr>
              <a:t>En el ejercicio 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2018, 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se distribuyeron 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8’095,344 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raciones de desayunos a través de 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490 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Comités de Vaso de Leche. Sin embargo, las transferencias mensuales por parte del MEF (S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/ 318,428.17), 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que anualmente 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suman S/ 3,821,138 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soles, </a:t>
            </a:r>
            <a:r>
              <a:rPr lang="es-PE" altLang="es-PE" sz="1800" b="1" dirty="0">
                <a:latin typeface="Verdana" pitchFamily="34" charset="0"/>
                <a:cs typeface="Arial" charset="0"/>
              </a:rPr>
              <a:t>NO PERMITEN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 atender a la totalidad de beneficiarios, debido 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a que anualmente se incrementan los precios unitarios de los insumos. 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Por ello, la MPC 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aprobó un subsidió económico de S/ 595,185 soles para complementar 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la compra de insumos y atender a 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un total de 22,352 beneficiarios.</a:t>
            </a:r>
            <a:endParaRPr lang="es-ES" altLang="es-PE" sz="1800" dirty="0">
              <a:latin typeface="Arial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2" y="2809661"/>
            <a:ext cx="3922568" cy="345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28" y="2775191"/>
            <a:ext cx="3676177" cy="350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799477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82363" y="635196"/>
            <a:ext cx="9187816" cy="5751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66" name="AutoShape 2" descr="Resultado de imagen de escudo del callao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443579" y="116632"/>
            <a:ext cx="822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DEL PROGRAMA VASO DE LECHE  - SISFOH </a:t>
            </a:r>
            <a:endParaRPr lang="es-P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84576" y="6464959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PARTICIPATIVO 2018</a:t>
            </a:r>
            <a:endParaRPr lang="es-PE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252536" y="6473661"/>
            <a:ext cx="5359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 PROVINCIAL DEL CALLAO- GGPS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18702" y="700241"/>
            <a:ext cx="86423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just" eaLnBrk="1" hangingPunct="1">
              <a:spcBef>
                <a:spcPct val="0"/>
              </a:spcBef>
              <a:buFontTx/>
              <a:buNone/>
            </a:pPr>
            <a:r>
              <a:rPr lang="es-PE" altLang="es-PE" sz="1800" dirty="0">
                <a:latin typeface="Verdana" pitchFamily="34" charset="0"/>
                <a:cs typeface="Arial" charset="0"/>
              </a:rPr>
              <a:t>Mediante Resolución de Alcaldía Nº 581-2011-MPC/AL se designó a la GPVL la responsabilidad de ejecutar el Empadronamiento de Hogares a fin de crear el Padrón General de Hogares. Los datos son ingresados al aplicativo SISFOH. </a:t>
            </a:r>
          </a:p>
          <a:p>
            <a:pPr marL="0" lvl="1" algn="just" eaLnBrk="1" hangingPunct="1">
              <a:spcBef>
                <a:spcPct val="0"/>
              </a:spcBef>
              <a:buFontTx/>
              <a:buNone/>
            </a:pPr>
            <a:endParaRPr lang="es-PE" altLang="es-PE" sz="1800" dirty="0">
              <a:latin typeface="Verdana" pitchFamily="34" charset="0"/>
              <a:cs typeface="Arial" charset="0"/>
            </a:endParaRPr>
          </a:p>
          <a:p>
            <a:pPr marL="0" lvl="1" algn="just" eaLnBrk="1" hangingPunct="1">
              <a:spcBef>
                <a:spcPct val="0"/>
              </a:spcBef>
              <a:buFontTx/>
              <a:buNone/>
            </a:pPr>
            <a:r>
              <a:rPr lang="es-PE" altLang="es-PE" sz="1800" dirty="0">
                <a:latin typeface="Verdana" pitchFamily="34" charset="0"/>
                <a:cs typeface="Arial" charset="0"/>
              </a:rPr>
              <a:t>El MIDIS a través de la Unidad 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Local 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de 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Empadronamiento 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(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ULE) </a:t>
            </a:r>
            <a:r>
              <a:rPr lang="es-PE" altLang="es-PE" sz="1800" dirty="0">
                <a:latin typeface="Verdana" pitchFamily="34" charset="0"/>
                <a:cs typeface="Arial" charset="0"/>
              </a:rPr>
              <a:t>determina luego de evaluación, el nivel socioeconómico de los empadronados, para finalmente, considerarlos en los diversos programas sociales. (PENSION 65, BECA 18, TECHO PROPIO, SIS</a:t>
            </a:r>
            <a:r>
              <a:rPr lang="es-PE" altLang="es-PE" sz="1800" dirty="0" smtClean="0">
                <a:latin typeface="Verdana" pitchFamily="34" charset="0"/>
                <a:cs typeface="Arial" charset="0"/>
              </a:rPr>
              <a:t>).</a:t>
            </a:r>
            <a:endParaRPr lang="es-PE" altLang="es-PE" sz="1800" dirty="0">
              <a:latin typeface="Verdana" pitchFamily="34" charset="0"/>
              <a:cs typeface="Arial" charset="0"/>
            </a:endParaRPr>
          </a:p>
          <a:p>
            <a:pPr marL="0" lvl="1" algn="just" eaLnBrk="1" hangingPunct="1">
              <a:spcBef>
                <a:spcPct val="0"/>
              </a:spcBef>
              <a:buFontTx/>
              <a:buNone/>
            </a:pPr>
            <a:endParaRPr lang="es-PE" altLang="es-PE" sz="1400" dirty="0">
              <a:latin typeface="Verdana" pitchFamily="34" charset="0"/>
              <a:cs typeface="Arial" charset="0"/>
            </a:endParaRPr>
          </a:p>
        </p:txBody>
      </p:sp>
      <p:pic>
        <p:nvPicPr>
          <p:cNvPr id="2050" name="Picture 2" descr="C:\Users\lllangato.MUNICALLAO\Downloads\IMG-20190515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07739"/>
            <a:ext cx="2808313" cy="2829573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10741"/>
            <a:ext cx="1493520" cy="222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38413"/>
            <a:ext cx="1706880" cy="222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799477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1544</Words>
  <Application>Microsoft Office PowerPoint</Application>
  <PresentationFormat>Presentación en pantalla (4:3)</PresentationFormat>
  <Paragraphs>250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Julio Cesar Gonzales</dc:creator>
  <cp:lastModifiedBy>Gudalupe Rodriguez Moreno</cp:lastModifiedBy>
  <cp:revision>195</cp:revision>
  <cp:lastPrinted>2019-05-15T17:49:05Z</cp:lastPrinted>
  <dcterms:created xsi:type="dcterms:W3CDTF">2017-05-18T05:54:40Z</dcterms:created>
  <dcterms:modified xsi:type="dcterms:W3CDTF">2019-05-15T20:48:12Z</dcterms:modified>
</cp:coreProperties>
</file>